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jhFhFCmVtkuPyNv3/lI3Ay5HUCF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customschemas.google.com/relationships/presentationmetadata" Target="meta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 name="Google Shape;3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 name="Google Shape;8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6" name="Google Shape;1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 name="Google Shape;11;p14"/>
          <p:cNvPicPr preferRelativeResize="0"/>
          <p:nvPr/>
        </p:nvPicPr>
        <p:blipFill rotWithShape="1">
          <a:blip r:embed="rId3">
            <a:alphaModFix amt="35000"/>
          </a:blip>
          <a:srcRect/>
          <a:stretch/>
        </p:blipFill>
        <p:spPr>
          <a:xfrm>
            <a:off x="0" y="0"/>
            <a:ext cx="6145306" cy="6858000"/>
          </a:xfrm>
          <a:prstGeom prst="rect">
            <a:avLst/>
          </a:prstGeom>
          <a:noFill/>
          <a:ln>
            <a:noFill/>
          </a:ln>
        </p:spPr>
      </p:pic>
      <p:pic>
        <p:nvPicPr>
          <p:cNvPr id="12" name="Google Shape;12;p14"/>
          <p:cNvPicPr preferRelativeResize="0"/>
          <p:nvPr/>
        </p:nvPicPr>
        <p:blipFill rotWithShape="1">
          <a:blip r:embed="rId3">
            <a:alphaModFix amt="35000"/>
          </a:blip>
          <a:srcRect/>
          <a:stretch/>
        </p:blipFill>
        <p:spPr>
          <a:xfrm>
            <a:off x="6145306" y="0"/>
            <a:ext cx="6064624"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
        <p:cNvGrpSpPr/>
        <p:nvPr/>
      </p:nvGrpSpPr>
      <p:grpSpPr>
        <a:xfrm>
          <a:off x="0" y="0"/>
          <a:ext cx="0" cy="0"/>
          <a:chOff x="0" y="0"/>
          <a:chExt cx="0" cy="0"/>
        </a:xfrm>
      </p:grpSpPr>
      <p:sp>
        <p:nvSpPr>
          <p:cNvPr id="20" name="Google Shape;2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25" name="Google Shape;25;p13"/>
          <p:cNvPicPr preferRelativeResize="0"/>
          <p:nvPr/>
        </p:nvPicPr>
        <p:blipFill rotWithShape="1">
          <a:blip r:embed="rId3">
            <a:alphaModFix amt="35000"/>
          </a:blip>
          <a:srcRect/>
          <a:stretch/>
        </p:blipFill>
        <p:spPr>
          <a:xfrm>
            <a:off x="0" y="0"/>
            <a:ext cx="6145306" cy="6858000"/>
          </a:xfrm>
          <a:prstGeom prst="rect">
            <a:avLst/>
          </a:prstGeom>
          <a:noFill/>
          <a:ln>
            <a:noFill/>
          </a:ln>
        </p:spPr>
      </p:pic>
      <p:pic>
        <p:nvPicPr>
          <p:cNvPr id="26" name="Google Shape;26;p13"/>
          <p:cNvPicPr preferRelativeResize="0"/>
          <p:nvPr/>
        </p:nvPicPr>
        <p:blipFill rotWithShape="1">
          <a:blip r:embed="rId3">
            <a:alphaModFix amt="35000"/>
          </a:blip>
          <a:srcRect/>
          <a:stretch/>
        </p:blipFill>
        <p:spPr>
          <a:xfrm>
            <a:off x="6145306" y="0"/>
            <a:ext cx="6064624"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36"/>
        <p:cNvGrpSpPr/>
        <p:nvPr/>
      </p:nvGrpSpPr>
      <p:grpSpPr>
        <a:xfrm>
          <a:off x="0" y="0"/>
          <a:ext cx="0" cy="0"/>
          <a:chOff x="0" y="0"/>
          <a:chExt cx="0" cy="0"/>
        </a:xfrm>
      </p:grpSpPr>
      <p:sp>
        <p:nvSpPr>
          <p:cNvPr id="37" name="Google Shape;37;p1"/>
          <p:cNvSpPr txBox="1">
            <a:spLocks noGrp="1"/>
          </p:cNvSpPr>
          <p:nvPr>
            <p:ph type="ctrTitle"/>
          </p:nvPr>
        </p:nvSpPr>
        <p:spPr>
          <a:xfrm>
            <a:off x="4128368" y="4921823"/>
            <a:ext cx="4937937" cy="11471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400"/>
              <a:buFont typeface="Calibri"/>
              <a:buNone/>
            </a:pPr>
            <a:r>
              <a:rPr lang="en-GB" sz="4400"/>
              <a:t>Biology Careers</a:t>
            </a:r>
            <a:endParaRPr/>
          </a:p>
        </p:txBody>
      </p:sp>
      <p:sp>
        <p:nvSpPr>
          <p:cNvPr id="38" name="Google Shape;38;p1"/>
          <p:cNvSpPr/>
          <p:nvPr/>
        </p:nvSpPr>
        <p:spPr>
          <a:xfrm>
            <a:off x="3585109" y="2382976"/>
            <a:ext cx="1920240" cy="1920240"/>
          </a:xfrm>
          <a:prstGeom prst="ellipse">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9" name="Google Shape;39;p1"/>
          <p:cNvSpPr/>
          <p:nvPr/>
        </p:nvSpPr>
        <p:spPr>
          <a:xfrm>
            <a:off x="0" y="2122218"/>
            <a:ext cx="3730752" cy="4735782"/>
          </a:xfrm>
          <a:custGeom>
            <a:avLst/>
            <a:gdLst/>
            <a:ahLst/>
            <a:cxnLst/>
            <a:rect l="l" t="t" r="r" b="b"/>
            <a:pathLst>
              <a:path w="3730752" h="4735782" extrusionOk="0">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 name="Google Shape;40;p1"/>
          <p:cNvSpPr/>
          <p:nvPr/>
        </p:nvSpPr>
        <p:spPr>
          <a:xfrm>
            <a:off x="1081982" y="-4332"/>
            <a:ext cx="4242816" cy="2454158"/>
          </a:xfrm>
          <a:custGeom>
            <a:avLst/>
            <a:gdLst/>
            <a:ahLst/>
            <a:cxnLst/>
            <a:rect l="l" t="t" r="r" b="b"/>
            <a:pathLst>
              <a:path w="4242816" h="2454158" extrusionOk="0">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1" name="Google Shape;41;p1"/>
          <p:cNvSpPr/>
          <p:nvPr/>
        </p:nvSpPr>
        <p:spPr>
          <a:xfrm>
            <a:off x="1246574" y="0"/>
            <a:ext cx="3913632" cy="2285234"/>
          </a:xfrm>
          <a:custGeom>
            <a:avLst/>
            <a:gdLst/>
            <a:ahLst/>
            <a:cxnLst/>
            <a:rect l="l" t="t" r="r" b="b"/>
            <a:pathLst>
              <a:path w="3913632" h="2285234" extrusionOk="0">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2" name="Google Shape;42;p1"/>
          <p:cNvPicPr preferRelativeResize="0"/>
          <p:nvPr/>
        </p:nvPicPr>
        <p:blipFill rotWithShape="1">
          <a:blip r:embed="rId3">
            <a:alphaModFix/>
          </a:blip>
          <a:srcRect/>
          <a:stretch/>
        </p:blipFill>
        <p:spPr>
          <a:xfrm>
            <a:off x="2157535" y="815231"/>
            <a:ext cx="2091710" cy="366049"/>
          </a:xfrm>
          <a:prstGeom prst="rect">
            <a:avLst/>
          </a:prstGeom>
          <a:noFill/>
          <a:ln>
            <a:noFill/>
          </a:ln>
        </p:spPr>
      </p:pic>
      <p:sp>
        <p:nvSpPr>
          <p:cNvPr id="43" name="Google Shape;43;p1"/>
          <p:cNvSpPr/>
          <p:nvPr/>
        </p:nvSpPr>
        <p:spPr>
          <a:xfrm>
            <a:off x="-1" y="2288331"/>
            <a:ext cx="3564638" cy="4569668"/>
          </a:xfrm>
          <a:custGeom>
            <a:avLst/>
            <a:gdLst/>
            <a:ahLst/>
            <a:cxnLst/>
            <a:rect l="l" t="t" r="r" b="b"/>
            <a:pathLst>
              <a:path w="3564638" h="4569668" extrusionOk="0">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 name="Google Shape;44;p1"/>
          <p:cNvSpPr/>
          <p:nvPr/>
        </p:nvSpPr>
        <p:spPr>
          <a:xfrm>
            <a:off x="3749701" y="2547568"/>
            <a:ext cx="1591056" cy="1591056"/>
          </a:xfrm>
          <a:custGeom>
            <a:avLst/>
            <a:gdLst/>
            <a:ahLst/>
            <a:cxnLst/>
            <a:rect l="l" t="t" r="r" b="b"/>
            <a:pathLst>
              <a:path w="1591056" h="1591056" extrusionOk="0">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 name="Google Shape;45;p1"/>
          <p:cNvSpPr/>
          <p:nvPr/>
        </p:nvSpPr>
        <p:spPr>
          <a:xfrm>
            <a:off x="5429207" y="303879"/>
            <a:ext cx="3182112" cy="3182112"/>
          </a:xfrm>
          <a:prstGeom prst="ellipse">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6" name="Google Shape;46;p1"/>
          <p:cNvSpPr/>
          <p:nvPr/>
        </p:nvSpPr>
        <p:spPr>
          <a:xfrm>
            <a:off x="5593799" y="468471"/>
            <a:ext cx="2852928" cy="2852928"/>
          </a:xfrm>
          <a:custGeom>
            <a:avLst/>
            <a:gdLst/>
            <a:ahLst/>
            <a:cxnLst/>
            <a:rect l="l" t="t" r="r" b="b"/>
            <a:pathLst>
              <a:path w="2852928" h="2852928" extrusionOk="0">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7" name="Google Shape;47;p1"/>
          <p:cNvPicPr preferRelativeResize="0"/>
          <p:nvPr/>
        </p:nvPicPr>
        <p:blipFill rotWithShape="1">
          <a:blip r:embed="rId4">
            <a:alphaModFix/>
          </a:blip>
          <a:srcRect/>
          <a:stretch/>
        </p:blipFill>
        <p:spPr>
          <a:xfrm>
            <a:off x="6130915" y="1431674"/>
            <a:ext cx="1778697" cy="926523"/>
          </a:xfrm>
          <a:prstGeom prst="rect">
            <a:avLst/>
          </a:prstGeom>
          <a:noFill/>
          <a:ln>
            <a:noFill/>
          </a:ln>
        </p:spPr>
      </p:pic>
      <p:sp>
        <p:nvSpPr>
          <p:cNvPr id="48" name="Google Shape;48;p1"/>
          <p:cNvSpPr/>
          <p:nvPr/>
        </p:nvSpPr>
        <p:spPr>
          <a:xfrm>
            <a:off x="8752568" y="-4332"/>
            <a:ext cx="3439432" cy="3550083"/>
          </a:xfrm>
          <a:custGeom>
            <a:avLst/>
            <a:gdLst/>
            <a:ahLst/>
            <a:cxnLst/>
            <a:rect l="l" t="t" r="r" b="b"/>
            <a:pathLst>
              <a:path w="3439432" h="3550083" extrusionOk="0">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9" name="Google Shape;49;p1"/>
          <p:cNvSpPr/>
          <p:nvPr/>
        </p:nvSpPr>
        <p:spPr>
          <a:xfrm>
            <a:off x="8918761" y="-4331"/>
            <a:ext cx="3273238" cy="3383891"/>
          </a:xfrm>
          <a:custGeom>
            <a:avLst/>
            <a:gdLst/>
            <a:ahLst/>
            <a:cxnLst/>
            <a:rect l="l" t="t" r="r" b="b"/>
            <a:pathLst>
              <a:path w="3273238" h="3383891" extrusionOk="0">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0" name="Google Shape;50;p1"/>
          <p:cNvPicPr preferRelativeResize="0"/>
          <p:nvPr/>
        </p:nvPicPr>
        <p:blipFill rotWithShape="1">
          <a:blip r:embed="rId5">
            <a:alphaModFix/>
          </a:blip>
          <a:srcRect/>
          <a:stretch/>
        </p:blipFill>
        <p:spPr>
          <a:xfrm>
            <a:off x="9795435" y="311876"/>
            <a:ext cx="2063103" cy="2063103"/>
          </a:xfrm>
          <a:prstGeom prst="rect">
            <a:avLst/>
          </a:prstGeom>
          <a:noFill/>
          <a:ln>
            <a:noFill/>
          </a:ln>
        </p:spPr>
      </p:pic>
      <p:pic>
        <p:nvPicPr>
          <p:cNvPr id="51" name="Google Shape;51;p1"/>
          <p:cNvPicPr preferRelativeResize="0"/>
          <p:nvPr/>
        </p:nvPicPr>
        <p:blipFill rotWithShape="1">
          <a:blip r:embed="rId6">
            <a:alphaModFix/>
          </a:blip>
          <a:srcRect/>
          <a:stretch/>
        </p:blipFill>
        <p:spPr>
          <a:xfrm>
            <a:off x="342910" y="3695823"/>
            <a:ext cx="2248275" cy="2248275"/>
          </a:xfrm>
          <a:prstGeom prst="rect">
            <a:avLst/>
          </a:prstGeom>
          <a:noFill/>
          <a:ln>
            <a:noFill/>
          </a:ln>
        </p:spPr>
      </p:pic>
      <p:pic>
        <p:nvPicPr>
          <p:cNvPr id="52" name="Google Shape;52;p1"/>
          <p:cNvPicPr preferRelativeResize="0"/>
          <p:nvPr/>
        </p:nvPicPr>
        <p:blipFill rotWithShape="1">
          <a:blip r:embed="rId7">
            <a:alphaModFix/>
          </a:blip>
          <a:srcRect/>
          <a:stretch/>
        </p:blipFill>
        <p:spPr>
          <a:xfrm>
            <a:off x="4026747" y="3117404"/>
            <a:ext cx="1036965" cy="451384"/>
          </a:xfrm>
          <a:prstGeom prst="rect">
            <a:avLst/>
          </a:prstGeom>
          <a:noFill/>
          <a:ln>
            <a:noFill/>
          </a:ln>
        </p:spPr>
      </p:pic>
      <p:sp>
        <p:nvSpPr>
          <p:cNvPr id="53" name="Google Shape;53;p1"/>
          <p:cNvSpPr/>
          <p:nvPr/>
        </p:nvSpPr>
        <p:spPr>
          <a:xfrm>
            <a:off x="9199331" y="3907418"/>
            <a:ext cx="2992669" cy="2950582"/>
          </a:xfrm>
          <a:custGeom>
            <a:avLst/>
            <a:gdLst/>
            <a:ahLst/>
            <a:cxnLst/>
            <a:rect l="l" t="t" r="r" b="b"/>
            <a:pathLst>
              <a:path w="2992669" h="2950582" extrusionOk="0">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4" name="Google Shape;54;p1"/>
          <p:cNvSpPr/>
          <p:nvPr/>
        </p:nvSpPr>
        <p:spPr>
          <a:xfrm>
            <a:off x="9363238" y="4071322"/>
            <a:ext cx="2828765" cy="2786678"/>
          </a:xfrm>
          <a:custGeom>
            <a:avLst/>
            <a:gdLst/>
            <a:ahLst/>
            <a:cxnLst/>
            <a:rect l="l" t="t" r="r" b="b"/>
            <a:pathLst>
              <a:path w="2828765" h="2786678" extrusionOk="0">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5" name="Google Shape;55;p1"/>
          <p:cNvPicPr preferRelativeResize="0"/>
          <p:nvPr/>
        </p:nvPicPr>
        <p:blipFill rotWithShape="1">
          <a:blip r:embed="rId8">
            <a:alphaModFix/>
          </a:blip>
          <a:srcRect/>
          <a:stretch/>
        </p:blipFill>
        <p:spPr>
          <a:xfrm>
            <a:off x="9903013" y="5414500"/>
            <a:ext cx="2052346" cy="6090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2"/>
          <p:cNvSpPr txBox="1"/>
          <p:nvPr/>
        </p:nvSpPr>
        <p:spPr>
          <a:xfrm>
            <a:off x="470262" y="5251269"/>
            <a:ext cx="11168743" cy="120032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u="none" strike="noStrike" cap="none">
                <a:solidFill>
                  <a:schemeClr val="dk1"/>
                </a:solidFill>
                <a:latin typeface="Calibri"/>
                <a:ea typeface="Calibri"/>
                <a:cs typeface="Calibri"/>
                <a:sym typeface="Calibri"/>
              </a:rPr>
              <a:t>“Biologists are involved in researching and understanding some of the most controversial advances in human knowledge….Biologists are also involved in finding solutions to worldwide problems” (CCEA, 2021)</a:t>
            </a:r>
            <a:endParaRPr/>
          </a:p>
        </p:txBody>
      </p:sp>
      <p:sp>
        <p:nvSpPr>
          <p:cNvPr id="61" name="Google Shape;61;p2"/>
          <p:cNvSpPr txBox="1"/>
          <p:nvPr/>
        </p:nvSpPr>
        <p:spPr>
          <a:xfrm>
            <a:off x="1378130" y="2070463"/>
            <a:ext cx="9353006" cy="181588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This PowerPoint aims to give you an overview of some of the career paths you can follow when you study Biology. Please remember that this list is limited and many Universities offer these courses- it would be impossible to list them all!!</a:t>
            </a:r>
            <a:endParaRPr/>
          </a:p>
        </p:txBody>
      </p:sp>
      <p:sp>
        <p:nvSpPr>
          <p:cNvPr id="62" name="Google Shape;62;p2"/>
          <p:cNvSpPr txBox="1"/>
          <p:nvPr/>
        </p:nvSpPr>
        <p:spPr>
          <a:xfrm>
            <a:off x="1403530" y="351596"/>
            <a:ext cx="12954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dk1"/>
                </a:solidFill>
                <a:latin typeface="Calibri"/>
                <a:ea typeface="Calibri"/>
                <a:cs typeface="Calibri"/>
                <a:sym typeface="Calibri"/>
              </a:rPr>
              <a:t>Aim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3"/>
          <p:cNvSpPr txBox="1">
            <a:spLocks noGrp="1"/>
          </p:cNvSpPr>
          <p:nvPr>
            <p:ph type="ctrTitle"/>
          </p:nvPr>
        </p:nvSpPr>
        <p:spPr>
          <a:xfrm>
            <a:off x="-1435100" y="461963"/>
            <a:ext cx="9144000" cy="82073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b="1"/>
              <a:t>Biology courses</a:t>
            </a:r>
            <a:endParaRPr/>
          </a:p>
        </p:txBody>
      </p:sp>
      <p:sp>
        <p:nvSpPr>
          <p:cNvPr id="68" name="Google Shape;68;p3"/>
          <p:cNvSpPr txBox="1">
            <a:spLocks noGrp="1"/>
          </p:cNvSpPr>
          <p:nvPr>
            <p:ph type="subTitle" idx="1"/>
          </p:nvPr>
        </p:nvSpPr>
        <p:spPr>
          <a:xfrm>
            <a:off x="622300" y="1473200"/>
            <a:ext cx="10045700" cy="1308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GB"/>
              <a:t>You can choose to study a general Biology course usually referred to as Biological Science but you can also complete more specific courses that focus on a particular aspect of Biology. Some of these are listed here:</a:t>
            </a:r>
            <a:endParaRPr/>
          </a:p>
        </p:txBody>
      </p:sp>
      <p:sp>
        <p:nvSpPr>
          <p:cNvPr id="69" name="Google Shape;69;p3"/>
          <p:cNvSpPr txBox="1"/>
          <p:nvPr/>
        </p:nvSpPr>
        <p:spPr>
          <a:xfrm>
            <a:off x="558800" y="2781300"/>
            <a:ext cx="4616400" cy="42174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Biochemistry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Biotechnology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Cell biology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Ecology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Endocrinology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Environmental science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Genetics Pathology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Pharmacology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Physiology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Plant science</a:t>
            </a:r>
            <a:endParaRPr/>
          </a:p>
          <a:p>
            <a:pPr marL="342900" marR="0" lvl="0" indent="-342900" algn="l" rtl="0">
              <a:spcBef>
                <a:spcPts val="0"/>
              </a:spcBef>
              <a:spcAft>
                <a:spcPts val="0"/>
              </a:spcAft>
              <a:buClr>
                <a:schemeClr val="dk1"/>
              </a:buClr>
              <a:buSzPts val="2800"/>
              <a:buFont typeface="Arial"/>
              <a:buChar char="•"/>
            </a:pPr>
            <a:endParaRPr/>
          </a:p>
        </p:txBody>
      </p:sp>
      <p:sp>
        <p:nvSpPr>
          <p:cNvPr id="70" name="Google Shape;70;p3"/>
          <p:cNvSpPr txBox="1"/>
          <p:nvPr/>
        </p:nvSpPr>
        <p:spPr>
          <a:xfrm>
            <a:off x="6051600" y="2634025"/>
            <a:ext cx="4616400" cy="31092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400"/>
              <a:buFont typeface="Arial"/>
              <a:buChar char="•"/>
            </a:pP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Zoology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Immunology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Marine biology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Microbiology</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 Molecular biology </a:t>
            </a:r>
            <a:endParaRPr/>
          </a:p>
          <a:p>
            <a:pPr marL="342900" marR="0" lvl="0" indent="-342900" algn="l" rtl="0">
              <a:spcBef>
                <a:spcPts val="0"/>
              </a:spcBef>
              <a:spcAft>
                <a:spcPts val="0"/>
              </a:spcAft>
              <a:buClr>
                <a:schemeClr val="dk1"/>
              </a:buClr>
              <a:buSzPts val="2400"/>
              <a:buFont typeface="Arial"/>
              <a:buChar char="•"/>
            </a:pPr>
            <a:r>
              <a:rPr lang="en-GB" sz="2400">
                <a:solidFill>
                  <a:schemeClr val="dk1"/>
                </a:solidFill>
                <a:latin typeface="Calibri"/>
                <a:ea typeface="Calibri"/>
                <a:cs typeface="Calibri"/>
                <a:sym typeface="Calibri"/>
              </a:rPr>
              <a:t>Neurobiology </a:t>
            </a:r>
            <a:endParaRPr/>
          </a:p>
          <a:p>
            <a:pPr marL="342900" marR="0" lvl="0" indent="-3429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Nutritional science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
          <p:cNvSpPr txBox="1">
            <a:spLocks noGrp="1"/>
          </p:cNvSpPr>
          <p:nvPr>
            <p:ph type="ctrTitle"/>
          </p:nvPr>
        </p:nvSpPr>
        <p:spPr>
          <a:xfrm>
            <a:off x="1410789" y="495346"/>
            <a:ext cx="7348200"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dirty="0">
                <a:solidFill>
                  <a:schemeClr val="dk1"/>
                </a:solidFill>
                <a:latin typeface="Calibri"/>
                <a:ea typeface="Calibri"/>
                <a:cs typeface="Calibri"/>
                <a:sym typeface="Calibri"/>
              </a:rPr>
              <a:t>Biomedical Scientist</a:t>
            </a:r>
            <a:endParaRPr dirty="0"/>
          </a:p>
        </p:txBody>
      </p:sp>
      <p:sp>
        <p:nvSpPr>
          <p:cNvPr id="76" name="Google Shape;76;p4"/>
          <p:cNvSpPr txBox="1">
            <a:spLocks noGrp="1"/>
          </p:cNvSpPr>
          <p:nvPr>
            <p:ph type="subTitle" idx="1"/>
          </p:nvPr>
        </p:nvSpPr>
        <p:spPr>
          <a:xfrm>
            <a:off x="1410789" y="1700463"/>
            <a:ext cx="9544594" cy="4662191"/>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n-GB" b="1" dirty="0">
                <a:solidFill>
                  <a:schemeClr val="dk1"/>
                </a:solidFill>
                <a:latin typeface="Calibri"/>
                <a:ea typeface="Calibri"/>
                <a:cs typeface="Calibri"/>
                <a:sym typeface="Calibri"/>
              </a:rPr>
              <a:t>What do they do?</a:t>
            </a:r>
            <a:endParaRPr dirty="0"/>
          </a:p>
          <a:p>
            <a:pPr marL="0" lvl="0" indent="0">
              <a:buSzPct val="100000"/>
            </a:pPr>
            <a:r>
              <a:rPr lang="en-GB" dirty="0"/>
              <a:t>Analyse blood, tissue and other samples to help diagnose diseases. Usually laboratory-based, with areas such as microbiology, genetics, immunology and pathology.</a:t>
            </a:r>
          </a:p>
          <a:p>
            <a:pPr marL="0" lvl="0" indent="0">
              <a:buSzPct val="100000"/>
            </a:pPr>
            <a:r>
              <a:rPr lang="en-GB" b="1" dirty="0"/>
              <a:t>Degree/Course</a:t>
            </a:r>
          </a:p>
          <a:p>
            <a:pPr marL="0" lvl="0" indent="0">
              <a:buSzPct val="100000"/>
            </a:pPr>
            <a:r>
              <a:rPr lang="en-GB" dirty="0"/>
              <a:t>Biomedical Science BSc</a:t>
            </a:r>
            <a:endParaRPr lang="en-GB" b="1" dirty="0"/>
          </a:p>
          <a:p>
            <a:pPr marL="0" lvl="0" indent="0">
              <a:buSzPct val="100000"/>
            </a:pPr>
            <a:r>
              <a:rPr lang="en-GB" b="1" dirty="0">
                <a:solidFill>
                  <a:schemeClr val="dk1"/>
                </a:solidFill>
                <a:latin typeface="Calibri"/>
                <a:ea typeface="Calibri"/>
                <a:cs typeface="Calibri"/>
                <a:sym typeface="Calibri"/>
              </a:rPr>
              <a:t>Salary?</a:t>
            </a:r>
            <a:endParaRPr dirty="0"/>
          </a:p>
          <a:p>
            <a:pPr marL="0" lvl="0" indent="0">
              <a:buSzPct val="100000"/>
            </a:pPr>
            <a:r>
              <a:rPr lang="en-GB" dirty="0"/>
              <a:t>£31,000–£63,000+ in NHS progression</a:t>
            </a:r>
          </a:p>
          <a:p>
            <a:pPr marL="0" lvl="0" indent="0">
              <a:buSzPct val="100000"/>
            </a:pPr>
            <a:r>
              <a:rPr lang="en-GB" b="1" dirty="0">
                <a:solidFill>
                  <a:schemeClr val="dk1"/>
                </a:solidFill>
                <a:latin typeface="Calibri"/>
                <a:ea typeface="Calibri"/>
                <a:cs typeface="Calibri"/>
                <a:sym typeface="Calibri"/>
              </a:rPr>
              <a:t>Where can I study this?</a:t>
            </a:r>
            <a:endParaRPr dirty="0"/>
          </a:p>
          <a:p>
            <a:pPr marL="0" lvl="0" indent="0">
              <a:buSzPct val="100000"/>
            </a:pPr>
            <a:r>
              <a:rPr lang="en-GB" dirty="0"/>
              <a:t>Queen's Belfast, Liverpool, Manchester, Nottingham</a:t>
            </a:r>
          </a:p>
          <a:p>
            <a:pPr marL="0" lvl="0" indent="0">
              <a:buSzPct val="100000"/>
            </a:pPr>
            <a:r>
              <a:rPr lang="en-GB" b="1" dirty="0">
                <a:solidFill>
                  <a:schemeClr val="dk1"/>
                </a:solidFill>
                <a:latin typeface="Calibri"/>
                <a:ea typeface="Calibri"/>
                <a:cs typeface="Calibri"/>
                <a:sym typeface="Calibri"/>
              </a:rPr>
              <a:t>Entry requirements</a:t>
            </a:r>
          </a:p>
          <a:p>
            <a:pPr marL="0" lvl="0" indent="0">
              <a:buSzPct val="100000"/>
            </a:pPr>
            <a:r>
              <a:rPr lang="en-GB" dirty="0"/>
              <a:t>ABB–AAB at QUB; Biology + Chemistry required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5"/>
          <p:cNvSpPr txBox="1">
            <a:spLocks noGrp="1"/>
          </p:cNvSpPr>
          <p:nvPr>
            <p:ph type="ctrTitle"/>
          </p:nvPr>
        </p:nvSpPr>
        <p:spPr>
          <a:xfrm>
            <a:off x="1410789" y="495346"/>
            <a:ext cx="7132320"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dirty="0">
                <a:solidFill>
                  <a:schemeClr val="dk1"/>
                </a:solidFill>
                <a:latin typeface="Calibri"/>
                <a:ea typeface="Calibri"/>
                <a:cs typeface="Calibri"/>
                <a:sym typeface="Calibri"/>
              </a:rPr>
              <a:t>Biochemist </a:t>
            </a:r>
            <a:endParaRPr dirty="0"/>
          </a:p>
        </p:txBody>
      </p:sp>
      <p:sp>
        <p:nvSpPr>
          <p:cNvPr id="82" name="Google Shape;82;p5"/>
          <p:cNvSpPr txBox="1">
            <a:spLocks noGrp="1"/>
          </p:cNvSpPr>
          <p:nvPr>
            <p:ph type="subTitle" idx="1"/>
          </p:nvPr>
        </p:nvSpPr>
        <p:spPr>
          <a:xfrm>
            <a:off x="1410789" y="1507959"/>
            <a:ext cx="9544594" cy="518160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ct val="100000"/>
              <a:buNone/>
            </a:pPr>
            <a:r>
              <a:rPr lang="en-GB" b="1" dirty="0">
                <a:solidFill>
                  <a:schemeClr val="dk1"/>
                </a:solidFill>
                <a:latin typeface="Calibri"/>
                <a:ea typeface="Calibri"/>
                <a:cs typeface="Calibri"/>
                <a:sym typeface="Calibri"/>
              </a:rPr>
              <a:t>What do they do?</a:t>
            </a:r>
          </a:p>
          <a:p>
            <a:pPr marL="0" lvl="0" indent="0">
              <a:spcBef>
                <a:spcPts val="0"/>
              </a:spcBef>
              <a:buSzPct val="100000"/>
            </a:pPr>
            <a:r>
              <a:rPr lang="en-GB" dirty="0"/>
              <a:t>Investigate chemical processes within living organisms. Work can involve medicines, disease, genetics, biotechnology and laboratory research.</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Salary?</a:t>
            </a:r>
          </a:p>
          <a:p>
            <a:pPr marL="0" lvl="0" indent="0">
              <a:buSzPct val="100000"/>
            </a:pPr>
            <a:r>
              <a:rPr lang="en-GB" dirty="0"/>
              <a:t>£28,000–£53,000</a:t>
            </a:r>
          </a:p>
          <a:p>
            <a:pPr marL="0" lvl="0" indent="0">
              <a:buSzPct val="100000"/>
            </a:pPr>
            <a:r>
              <a:rPr lang="en-GB" b="1" dirty="0"/>
              <a:t>Degree</a:t>
            </a:r>
          </a:p>
          <a:p>
            <a:pPr marL="0" lvl="0" indent="0">
              <a:buSzPct val="100000"/>
            </a:pPr>
            <a:r>
              <a:rPr lang="en-GB" dirty="0"/>
              <a:t>Biochemistry BSc/</a:t>
            </a:r>
            <a:r>
              <a:rPr lang="en-GB" dirty="0" err="1"/>
              <a:t>MSci</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Where can I study this?</a:t>
            </a:r>
          </a:p>
          <a:p>
            <a:pPr marL="0" lvl="0" indent="0">
              <a:buSzPct val="100000"/>
            </a:pPr>
            <a:r>
              <a:rPr lang="en-GB" dirty="0"/>
              <a:t>Manchester, Liverpool, Leeds, Birmingham</a:t>
            </a:r>
          </a:p>
          <a:p>
            <a:pPr marL="0" lvl="0" indent="0">
              <a:buSzPct val="100000"/>
            </a:pPr>
            <a:r>
              <a:rPr lang="en-GB" b="1" dirty="0"/>
              <a:t>Entry Requirements</a:t>
            </a:r>
          </a:p>
          <a:p>
            <a:pPr marL="0" lvl="0" indent="0">
              <a:buSzPct val="100000"/>
            </a:pPr>
            <a:r>
              <a:rPr lang="en-GB" dirty="0"/>
              <a:t>Usually BBB–AAA, depending on university</a:t>
            </a:r>
          </a:p>
          <a:p>
            <a:pPr marL="0" lvl="0" indent="0">
              <a:buSzPct val="100000"/>
            </a:pPr>
            <a:endParaRPr lang="en-GB" b="1" dirty="0"/>
          </a:p>
          <a:p>
            <a:pPr marL="0" lvl="0" indent="0">
              <a:buSzPct val="100000"/>
            </a:pPr>
            <a:endParaRPr lang="en-GB" b="1" dirty="0">
              <a:solidFill>
                <a:schemeClr val="dk1"/>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lang="en-GB" b="1" dirty="0">
              <a:solidFill>
                <a:schemeClr val="dk1"/>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6"/>
          <p:cNvSpPr txBox="1">
            <a:spLocks noGrp="1"/>
          </p:cNvSpPr>
          <p:nvPr>
            <p:ph type="ctrTitle"/>
          </p:nvPr>
        </p:nvSpPr>
        <p:spPr>
          <a:xfrm>
            <a:off x="1410789" y="495346"/>
            <a:ext cx="7132320"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Doctor</a:t>
            </a:r>
            <a:endParaRPr/>
          </a:p>
        </p:txBody>
      </p:sp>
      <p:sp>
        <p:nvSpPr>
          <p:cNvPr id="88" name="Google Shape;88;p6"/>
          <p:cNvSpPr txBox="1">
            <a:spLocks noGrp="1"/>
          </p:cNvSpPr>
          <p:nvPr>
            <p:ph type="subTitle" idx="1"/>
          </p:nvPr>
        </p:nvSpPr>
        <p:spPr>
          <a:xfrm>
            <a:off x="1410789" y="1748589"/>
            <a:ext cx="9544594" cy="47828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ct val="100000"/>
              <a:buNone/>
            </a:pPr>
            <a:r>
              <a:rPr lang="en-GB" b="1" dirty="0">
                <a:solidFill>
                  <a:schemeClr val="dk1"/>
                </a:solidFill>
                <a:latin typeface="Calibri"/>
                <a:ea typeface="Calibri"/>
                <a:cs typeface="Calibri"/>
                <a:sym typeface="Calibri"/>
              </a:rPr>
              <a:t>What do they do?</a:t>
            </a:r>
          </a:p>
          <a:p>
            <a:pPr marL="0" lvl="0" indent="0">
              <a:spcBef>
                <a:spcPts val="0"/>
              </a:spcBef>
              <a:buSzPct val="100000"/>
            </a:pPr>
            <a:r>
              <a:rPr lang="en-GB" dirty="0"/>
              <a:t>Diagnose illnesses, treat patients and work in areas such as surgery, paediatrics, cardiology or general practice.</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Salary?</a:t>
            </a:r>
            <a:endParaRPr dirty="0"/>
          </a:p>
          <a:p>
            <a:pPr marL="0" lvl="0" indent="0">
              <a:buSzPct val="100000"/>
            </a:pPr>
            <a:r>
              <a:rPr lang="en-GB" dirty="0"/>
              <a:t>£40,000–£100,000+ depending on experience/specialism</a:t>
            </a:r>
          </a:p>
          <a:p>
            <a:pPr marL="0" lvl="0" indent="0">
              <a:buSzPct val="100000"/>
            </a:pPr>
            <a:r>
              <a:rPr lang="en-GB" b="1" dirty="0"/>
              <a:t>Degree</a:t>
            </a:r>
          </a:p>
          <a:p>
            <a:pPr marL="0" lvl="0" indent="0">
              <a:buSzPct val="100000"/>
            </a:pPr>
            <a:r>
              <a:rPr lang="en-GB" dirty="0"/>
              <a:t>Medicine MBBS/MB</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Where can I study this?</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Queens University, Newcastle University, Glasgow University, Cambridge etc</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Entry Requirements</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A*AA in Chemistry and at least one from Biology, Maths or physics</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and </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 University Clinical Aptitude Test (UCAT)- the results achieved are used as part of the selection process prior to interview</a:t>
            </a:r>
            <a:endParaRPr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7"/>
          <p:cNvSpPr txBox="1">
            <a:spLocks noGrp="1"/>
          </p:cNvSpPr>
          <p:nvPr>
            <p:ph type="ctrTitle"/>
          </p:nvPr>
        </p:nvSpPr>
        <p:spPr>
          <a:xfrm>
            <a:off x="1306285" y="495346"/>
            <a:ext cx="7236823"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Biology Teacher</a:t>
            </a:r>
            <a:endParaRPr/>
          </a:p>
        </p:txBody>
      </p:sp>
      <p:sp>
        <p:nvSpPr>
          <p:cNvPr id="94" name="Google Shape;94;p7"/>
          <p:cNvSpPr txBox="1">
            <a:spLocks noGrp="1"/>
          </p:cNvSpPr>
          <p:nvPr>
            <p:ph type="subTitle" idx="1"/>
          </p:nvPr>
        </p:nvSpPr>
        <p:spPr>
          <a:xfrm>
            <a:off x="1306286" y="1763485"/>
            <a:ext cx="9544594" cy="442831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ct val="100000"/>
              <a:buNone/>
            </a:pPr>
            <a:r>
              <a:rPr lang="en-GB" b="1" dirty="0">
                <a:solidFill>
                  <a:schemeClr val="dk1"/>
                </a:solidFill>
                <a:latin typeface="Calibri"/>
                <a:ea typeface="Calibri"/>
                <a:cs typeface="Calibri"/>
                <a:sym typeface="Calibri"/>
              </a:rPr>
              <a:t>What do they do?</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Prepare lessons and teaching materials, Assess students’ progress and mark their work, Set homework, Manage classroom behaviour, Discuss students' progress with parents and carers and Organise study trips, social activities and sports events.</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Salary?</a:t>
            </a:r>
            <a:endParaRPr dirty="0"/>
          </a:p>
          <a:p>
            <a:pPr marL="0" lvl="0" indent="0" algn="ctr" rtl="0">
              <a:lnSpc>
                <a:spcPct val="90000"/>
              </a:lnSpc>
              <a:spcBef>
                <a:spcPts val="1000"/>
              </a:spcBef>
              <a:spcAft>
                <a:spcPts val="0"/>
              </a:spcAft>
              <a:buClr>
                <a:schemeClr val="dk1"/>
              </a:buClr>
              <a:buSzPct val="100000"/>
              <a:buNone/>
            </a:pPr>
            <a:r>
              <a:rPr lang="en-GB" dirty="0"/>
              <a:t>£30,000-£50,000+</a:t>
            </a:r>
            <a:endParaRPr dirty="0"/>
          </a:p>
          <a:p>
            <a:pPr marL="0" lvl="0" indent="0" algn="ctr" rtl="0">
              <a:lnSpc>
                <a:spcPct val="90000"/>
              </a:lnSpc>
              <a:spcBef>
                <a:spcPts val="1000"/>
              </a:spcBef>
              <a:spcAft>
                <a:spcPts val="0"/>
              </a:spcAft>
              <a:buClr>
                <a:schemeClr val="dk1"/>
              </a:buClr>
              <a:buSzPct val="100000"/>
              <a:buNone/>
            </a:pPr>
            <a:r>
              <a:rPr lang="en-GB" b="1" dirty="0">
                <a:solidFill>
                  <a:schemeClr val="dk1"/>
                </a:solidFill>
                <a:latin typeface="Calibri"/>
                <a:ea typeface="Calibri"/>
                <a:cs typeface="Calibri"/>
                <a:sym typeface="Calibri"/>
              </a:rPr>
              <a:t>Entry Requirements</a:t>
            </a:r>
            <a:endParaRPr b="1"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To become a secondary school teacher you first of all have to do a degree in the subject you want to teach e.g. Biology or Biochemistry. You then need to complete an extra qualification know as a Postgraduate Certificate in Education (PGCE).</a:t>
            </a:r>
            <a:endParaRPr dirty="0"/>
          </a:p>
          <a:p>
            <a:pPr marL="0" lvl="0" indent="0" algn="ctr" rtl="0">
              <a:lnSpc>
                <a:spcPct val="90000"/>
              </a:lnSpc>
              <a:spcBef>
                <a:spcPts val="1000"/>
              </a:spcBef>
              <a:spcAft>
                <a:spcPts val="0"/>
              </a:spcAft>
              <a:buClr>
                <a:schemeClr val="dk1"/>
              </a:buClr>
              <a:buSzPct val="100000"/>
              <a:buNone/>
            </a:pPr>
            <a:r>
              <a:rPr lang="en-GB" dirty="0">
                <a:solidFill>
                  <a:schemeClr val="dk1"/>
                </a:solidFill>
                <a:latin typeface="Calibri"/>
                <a:ea typeface="Calibri"/>
                <a:cs typeface="Calibri"/>
                <a:sym typeface="Calibri"/>
              </a:rPr>
              <a:t>The grades needed to study a Biology degree vary considerably depending on the University (AAA-CCC) but most commonly you need BBB in Biology and one other science</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8"/>
          <p:cNvSpPr txBox="1">
            <a:spLocks noGrp="1"/>
          </p:cNvSpPr>
          <p:nvPr>
            <p:ph type="ctrTitle"/>
          </p:nvPr>
        </p:nvSpPr>
        <p:spPr>
          <a:xfrm>
            <a:off x="1306285" y="495346"/>
            <a:ext cx="7236823"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Marine Biologist</a:t>
            </a:r>
            <a:endParaRPr/>
          </a:p>
        </p:txBody>
      </p:sp>
      <p:sp>
        <p:nvSpPr>
          <p:cNvPr id="100" name="Google Shape;100;p8"/>
          <p:cNvSpPr txBox="1">
            <a:spLocks noGrp="1"/>
          </p:cNvSpPr>
          <p:nvPr>
            <p:ph type="subTitle" idx="1"/>
          </p:nvPr>
        </p:nvSpPr>
        <p:spPr>
          <a:xfrm>
            <a:off x="1306286" y="1763485"/>
            <a:ext cx="9544594" cy="442831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ts val="2400"/>
              <a:buNone/>
            </a:pPr>
            <a:r>
              <a:rPr lang="en-GB" b="1" dirty="0">
                <a:solidFill>
                  <a:schemeClr val="dk1"/>
                </a:solidFill>
                <a:latin typeface="Calibri"/>
                <a:ea typeface="Calibri"/>
                <a:cs typeface="Calibri"/>
                <a:sym typeface="Calibri"/>
              </a:rPr>
              <a:t>What do they do?</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Marine biology is the study of organisms and ecosystems in the ocean and other saltwater environments. Research projects are the main focus of marine biologists, which include collecting specimens at sea, compiling data, and undertaking laboratory-based experiments.</a:t>
            </a:r>
            <a:endParaRPr b="1"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Salary?</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£24,000-£40,000</a:t>
            </a:r>
          </a:p>
          <a:p>
            <a:pPr marL="0" lvl="0" indent="0" algn="ctr" rtl="0">
              <a:lnSpc>
                <a:spcPct val="90000"/>
              </a:lnSpc>
              <a:spcBef>
                <a:spcPts val="1000"/>
              </a:spcBef>
              <a:spcAft>
                <a:spcPts val="0"/>
              </a:spcAft>
              <a:buClr>
                <a:schemeClr val="dk1"/>
              </a:buClr>
              <a:buSzPts val="2400"/>
              <a:buNone/>
            </a:pPr>
            <a:r>
              <a:rPr lang="en-GB" b="1" dirty="0"/>
              <a:t>Degree</a:t>
            </a:r>
          </a:p>
          <a:p>
            <a:pPr marL="0" lvl="0" indent="0" algn="ctr" rtl="0">
              <a:lnSpc>
                <a:spcPct val="90000"/>
              </a:lnSpc>
              <a:spcBef>
                <a:spcPts val="1000"/>
              </a:spcBef>
              <a:spcAft>
                <a:spcPts val="0"/>
              </a:spcAft>
              <a:buClr>
                <a:schemeClr val="dk1"/>
              </a:buClr>
              <a:buSzPts val="2400"/>
              <a:buNone/>
            </a:pPr>
            <a:r>
              <a:rPr lang="en-GB" dirty="0"/>
              <a:t>Marine Biology BSc</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Where can I do it?</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Plymouth University, University of </a:t>
            </a:r>
            <a:r>
              <a:rPr lang="en-GB" dirty="0" err="1">
                <a:solidFill>
                  <a:schemeClr val="dk1"/>
                </a:solidFill>
                <a:latin typeface="Calibri"/>
                <a:ea typeface="Calibri"/>
                <a:cs typeface="Calibri"/>
                <a:sym typeface="Calibri"/>
              </a:rPr>
              <a:t>Southhampton</a:t>
            </a:r>
            <a:r>
              <a:rPr lang="en-GB" dirty="0">
                <a:solidFill>
                  <a:schemeClr val="dk1"/>
                </a:solidFill>
                <a:latin typeface="Calibri"/>
                <a:ea typeface="Calibri"/>
                <a:cs typeface="Calibri"/>
                <a:sym typeface="Calibri"/>
              </a:rPr>
              <a:t>, Bangor University</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Entry Requirements</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AAB-BBB in Biology and one other science depending on the University</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9"/>
          <p:cNvSpPr txBox="1">
            <a:spLocks noGrp="1"/>
          </p:cNvSpPr>
          <p:nvPr>
            <p:ph type="ctrTitle"/>
          </p:nvPr>
        </p:nvSpPr>
        <p:spPr>
          <a:xfrm>
            <a:off x="1306285" y="495346"/>
            <a:ext cx="7236823"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Pharmacist</a:t>
            </a:r>
            <a:endParaRPr/>
          </a:p>
        </p:txBody>
      </p:sp>
      <p:sp>
        <p:nvSpPr>
          <p:cNvPr id="106" name="Google Shape;106;p9"/>
          <p:cNvSpPr txBox="1">
            <a:spLocks noGrp="1"/>
          </p:cNvSpPr>
          <p:nvPr>
            <p:ph type="subTitle" idx="1"/>
          </p:nvPr>
        </p:nvSpPr>
        <p:spPr>
          <a:xfrm>
            <a:off x="1306286" y="1763485"/>
            <a:ext cx="9544594" cy="442831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solidFill>
                  <a:schemeClr val="dk1"/>
                </a:solidFill>
                <a:latin typeface="Calibri"/>
                <a:ea typeface="Calibri"/>
                <a:cs typeface="Calibri"/>
                <a:sym typeface="Calibri"/>
              </a:rPr>
              <a:t>What do they do?</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Pharmacists dispense prescription medication along with key information, such as side effects, contraindications with other medicines, and a range of other concerns.</a:t>
            </a:r>
            <a:endParaRPr b="1"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Salary?</a:t>
            </a:r>
          </a:p>
          <a:p>
            <a:pPr marL="0" lvl="0" indent="0" algn="ctr" rtl="0">
              <a:lnSpc>
                <a:spcPct val="90000"/>
              </a:lnSpc>
              <a:spcBef>
                <a:spcPts val="1000"/>
              </a:spcBef>
              <a:spcAft>
                <a:spcPts val="0"/>
              </a:spcAft>
              <a:buClr>
                <a:schemeClr val="dk1"/>
              </a:buClr>
              <a:buSzPts val="2400"/>
              <a:buNone/>
            </a:pPr>
            <a:r>
              <a:rPr lang="en-GB" dirty="0"/>
              <a:t>£40,000-£65,000</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Where can I do it?</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Ulster University, Queens University, Nottingham University</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Entry Requirements</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AAB in Chemistry and at least one from Biology, Maths or physics</a:t>
            </a:r>
            <a:endParaRPr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0"/>
          <p:cNvSpPr txBox="1">
            <a:spLocks noGrp="1"/>
          </p:cNvSpPr>
          <p:nvPr>
            <p:ph type="ctrTitle"/>
          </p:nvPr>
        </p:nvSpPr>
        <p:spPr>
          <a:xfrm>
            <a:off x="1306285" y="495346"/>
            <a:ext cx="7236823" cy="81094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dirty="0">
                <a:solidFill>
                  <a:schemeClr val="dk1"/>
                </a:solidFill>
                <a:latin typeface="Calibri"/>
                <a:ea typeface="Calibri"/>
                <a:cs typeface="Calibri"/>
                <a:sym typeface="Calibri"/>
              </a:rPr>
              <a:t>Ecologist</a:t>
            </a:r>
            <a:endParaRPr dirty="0"/>
          </a:p>
        </p:txBody>
      </p:sp>
      <p:sp>
        <p:nvSpPr>
          <p:cNvPr id="112" name="Google Shape;112;p10"/>
          <p:cNvSpPr txBox="1">
            <a:spLocks noGrp="1"/>
          </p:cNvSpPr>
          <p:nvPr>
            <p:ph type="subTitle" idx="1"/>
          </p:nvPr>
        </p:nvSpPr>
        <p:spPr>
          <a:xfrm>
            <a:off x="1306286" y="1763485"/>
            <a:ext cx="9544594" cy="4428310"/>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b="1" dirty="0">
                <a:solidFill>
                  <a:schemeClr val="dk1"/>
                </a:solidFill>
                <a:latin typeface="Calibri"/>
                <a:ea typeface="Calibri"/>
                <a:cs typeface="Calibri"/>
                <a:sym typeface="Calibri"/>
              </a:rPr>
              <a:t>What do they do?</a:t>
            </a:r>
          </a:p>
          <a:p>
            <a:pPr marL="0" lvl="0" indent="0">
              <a:spcBef>
                <a:spcPts val="0"/>
              </a:spcBef>
            </a:pPr>
            <a:r>
              <a:rPr lang="en-GB" dirty="0"/>
              <a:t>Study how organisms interact with each other and their environment. May carry out wildlife surveys, environmental assessments and conservation work.</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Salary?</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£24,000-£50,000</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Where can I do it?</a:t>
            </a: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Queen’s, Bangor, Newcastle, Exeter</a:t>
            </a:r>
            <a:endParaRPr dirty="0"/>
          </a:p>
          <a:p>
            <a:pPr marL="0" lvl="0" indent="0" algn="ctr" rtl="0">
              <a:lnSpc>
                <a:spcPct val="90000"/>
              </a:lnSpc>
              <a:spcBef>
                <a:spcPts val="1000"/>
              </a:spcBef>
              <a:spcAft>
                <a:spcPts val="0"/>
              </a:spcAft>
              <a:buClr>
                <a:schemeClr val="dk1"/>
              </a:buClr>
              <a:buSzPts val="2400"/>
              <a:buNone/>
            </a:pPr>
            <a:r>
              <a:rPr lang="en-GB" b="1" dirty="0">
                <a:solidFill>
                  <a:schemeClr val="dk1"/>
                </a:solidFill>
                <a:latin typeface="Calibri"/>
                <a:ea typeface="Calibri"/>
                <a:cs typeface="Calibri"/>
                <a:sym typeface="Calibri"/>
              </a:rPr>
              <a:t>Entry Requirements</a:t>
            </a:r>
          </a:p>
          <a:p>
            <a:pPr marL="0" lvl="0" indent="0"/>
            <a:r>
              <a:rPr lang="en-GB" dirty="0"/>
              <a:t>Usually 2–3 A levels; Biology useful/usually required depending on course </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1"/>
          <p:cNvSpPr txBox="1">
            <a:spLocks noGrp="1"/>
          </p:cNvSpPr>
          <p:nvPr>
            <p:ph type="ctrTitle"/>
          </p:nvPr>
        </p:nvSpPr>
        <p:spPr>
          <a:xfrm>
            <a:off x="1037230" y="330793"/>
            <a:ext cx="6214281" cy="85656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Work Experience</a:t>
            </a:r>
            <a:endParaRPr/>
          </a:p>
        </p:txBody>
      </p:sp>
      <p:sp>
        <p:nvSpPr>
          <p:cNvPr id="118" name="Google Shape;118;p11"/>
          <p:cNvSpPr txBox="1">
            <a:spLocks noGrp="1"/>
          </p:cNvSpPr>
          <p:nvPr>
            <p:ph type="subTitle" idx="1"/>
          </p:nvPr>
        </p:nvSpPr>
        <p:spPr>
          <a:xfrm>
            <a:off x="1037229" y="1528549"/>
            <a:ext cx="9990161" cy="4626591"/>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n-GB">
                <a:solidFill>
                  <a:schemeClr val="dk1"/>
                </a:solidFill>
                <a:latin typeface="Calibri"/>
                <a:ea typeface="Calibri"/>
                <a:cs typeface="Calibri"/>
                <a:sym typeface="Calibri"/>
              </a:rPr>
              <a:t>It is a good idea to gain work experience in the career you think you might like to pursue to ensure that you are suited to the job and that you will enjoy it. Where you do your work experience is up to you and will vary with each career path. Listed below are some ideas/options and some local examples:</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A natural history or science museum- </a:t>
            </a:r>
            <a:r>
              <a:rPr lang="en-GB" i="1">
                <a:solidFill>
                  <a:schemeClr val="dk1"/>
                </a:solidFill>
                <a:latin typeface="Calibri"/>
                <a:ea typeface="Calibri"/>
                <a:cs typeface="Calibri"/>
                <a:sym typeface="Calibri"/>
              </a:rPr>
              <a:t>W5</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Research lab in a university or industrial setting- </a:t>
            </a:r>
            <a:r>
              <a:rPr lang="en-GB" i="1">
                <a:solidFill>
                  <a:schemeClr val="dk1"/>
                </a:solidFill>
                <a:latin typeface="Calibri"/>
                <a:ea typeface="Calibri"/>
                <a:cs typeface="Calibri"/>
                <a:sym typeface="Calibri"/>
              </a:rPr>
              <a:t>Ulster University or Randox</a:t>
            </a:r>
            <a:endParaRPr i="1"/>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a clinical lab in a hospital- </a:t>
            </a:r>
            <a:r>
              <a:rPr lang="en-GB" i="1">
                <a:solidFill>
                  <a:schemeClr val="dk1"/>
                </a:solidFill>
                <a:latin typeface="Calibri"/>
                <a:ea typeface="Calibri"/>
                <a:cs typeface="Calibri"/>
                <a:sym typeface="Calibri"/>
              </a:rPr>
              <a:t>Causeway Hospital (Gap medics is another organisation that offers experience abroad)</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Zoo- </a:t>
            </a:r>
            <a:r>
              <a:rPr lang="en-GB" i="1">
                <a:solidFill>
                  <a:schemeClr val="dk1"/>
                </a:solidFill>
                <a:latin typeface="Calibri"/>
                <a:ea typeface="Calibri"/>
                <a:cs typeface="Calibri"/>
                <a:sym typeface="Calibri"/>
              </a:rPr>
              <a:t>Belfast Zoo </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A veterinary practice</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School</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Wildlife conservation- </a:t>
            </a:r>
            <a:r>
              <a:rPr lang="en-GB" i="1">
                <a:solidFill>
                  <a:schemeClr val="dk1"/>
                </a:solidFill>
                <a:latin typeface="Calibri"/>
                <a:ea typeface="Calibri"/>
                <a:cs typeface="Calibri"/>
                <a:sym typeface="Calibri"/>
              </a:rPr>
              <a:t>The National Trust</a:t>
            </a:r>
            <a:endParaRPr/>
          </a:p>
          <a:p>
            <a:pPr marL="457200" lvl="0" indent="-457200" algn="l" rtl="0">
              <a:lnSpc>
                <a:spcPct val="90000"/>
              </a:lnSpc>
              <a:spcBef>
                <a:spcPts val="1000"/>
              </a:spcBef>
              <a:spcAft>
                <a:spcPts val="0"/>
              </a:spcAft>
              <a:buClr>
                <a:schemeClr val="dk1"/>
              </a:buClr>
              <a:buSzPct val="100000"/>
              <a:buFont typeface="Calibri"/>
              <a:buAutoNum type="arabicPeriod"/>
            </a:pPr>
            <a:r>
              <a:rPr lang="en-GB">
                <a:solidFill>
                  <a:schemeClr val="dk1"/>
                </a:solidFill>
                <a:latin typeface="Calibri"/>
                <a:ea typeface="Calibri"/>
                <a:cs typeface="Calibri"/>
                <a:sym typeface="Calibri"/>
              </a:rPr>
              <a:t>Charities- </a:t>
            </a:r>
            <a:r>
              <a:rPr lang="en-GB" i="1">
                <a:solidFill>
                  <a:schemeClr val="dk1"/>
                </a:solidFill>
                <a:latin typeface="Calibri"/>
                <a:ea typeface="Calibri"/>
                <a:cs typeface="Calibri"/>
                <a:sym typeface="Calibri"/>
              </a:rPr>
              <a:t>St John Ambulance</a:t>
            </a:r>
            <a:endParaRPr i="1"/>
          </a:p>
          <a:p>
            <a:pPr marL="342900" lvl="0" indent="-201930" algn="ctr" rtl="0">
              <a:lnSpc>
                <a:spcPct val="90000"/>
              </a:lnSpc>
              <a:spcBef>
                <a:spcPts val="1000"/>
              </a:spcBef>
              <a:spcAft>
                <a:spcPts val="0"/>
              </a:spcAft>
              <a:buClr>
                <a:schemeClr val="dk1"/>
              </a:buClr>
              <a:buSzPct val="100000"/>
              <a:buFont typeface="Arial"/>
              <a:buNone/>
            </a:pPr>
            <a:endParaRPr/>
          </a:p>
          <a:p>
            <a:pPr marL="0" lvl="0" indent="0" algn="ctr" rtl="0">
              <a:lnSpc>
                <a:spcPct val="90000"/>
              </a:lnSpc>
              <a:spcBef>
                <a:spcPts val="1000"/>
              </a:spcBef>
              <a:spcAft>
                <a:spcPts val="0"/>
              </a:spcAft>
              <a:buClr>
                <a:schemeClr val="dk1"/>
              </a:buClr>
              <a:buSzPct val="1000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
          <p:cNvSpPr txBox="1">
            <a:spLocks noGrp="1"/>
          </p:cNvSpPr>
          <p:nvPr>
            <p:ph type="ctrTitle"/>
          </p:nvPr>
        </p:nvSpPr>
        <p:spPr>
          <a:xfrm>
            <a:off x="1524000" y="412679"/>
            <a:ext cx="9144000" cy="1552599"/>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a:solidFill>
                  <a:schemeClr val="dk1"/>
                </a:solidFill>
                <a:latin typeface="Calibri"/>
                <a:ea typeface="Calibri"/>
                <a:cs typeface="Calibri"/>
                <a:sym typeface="Calibri"/>
              </a:rPr>
              <a:t>BioNet- The Royal Society of Biology</a:t>
            </a:r>
            <a:endParaRPr/>
          </a:p>
        </p:txBody>
      </p:sp>
      <p:sp>
        <p:nvSpPr>
          <p:cNvPr id="124" name="Google Shape;124;p12"/>
          <p:cNvSpPr txBox="1">
            <a:spLocks noGrp="1"/>
          </p:cNvSpPr>
          <p:nvPr>
            <p:ph type="subTitle" idx="1"/>
          </p:nvPr>
        </p:nvSpPr>
        <p:spPr>
          <a:xfrm>
            <a:off x="1524000" y="2305501"/>
            <a:ext cx="9144000" cy="345385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dirty="0" err="1">
                <a:solidFill>
                  <a:schemeClr val="dk1"/>
                </a:solidFill>
                <a:latin typeface="Calibri"/>
                <a:ea typeface="Calibri"/>
                <a:cs typeface="Calibri"/>
                <a:sym typeface="Calibri"/>
              </a:rPr>
              <a:t>BioNet</a:t>
            </a:r>
            <a:r>
              <a:rPr lang="en-GB" dirty="0">
                <a:solidFill>
                  <a:schemeClr val="dk1"/>
                </a:solidFill>
                <a:latin typeface="Calibri"/>
                <a:ea typeface="Calibri"/>
                <a:cs typeface="Calibri"/>
                <a:sym typeface="Calibri"/>
              </a:rPr>
              <a:t> is part of the Royal Society of Biology - the UK's leading professional body for the life sciences. If you are deciding to follow a career in Biology it is a good idea to join the RSB. It adds something extra to your UCAS application. Additionally, you will receive magazines and newsletters with the latest biological advances and mentioning these at interviews can give you a competitive advantage.</a:t>
            </a:r>
            <a:endParaRPr dirty="0"/>
          </a:p>
          <a:p>
            <a:pPr marL="0" lvl="0" indent="0" algn="ctr" rtl="0">
              <a:lnSpc>
                <a:spcPct val="90000"/>
              </a:lnSpc>
              <a:spcBef>
                <a:spcPts val="1000"/>
              </a:spcBef>
              <a:spcAft>
                <a:spcPts val="0"/>
              </a:spcAft>
              <a:buClr>
                <a:schemeClr val="dk1"/>
              </a:buClr>
              <a:buSzPts val="2400"/>
              <a:buNone/>
            </a:pPr>
            <a:endParaRPr dirty="0"/>
          </a:p>
          <a:p>
            <a:pPr marL="0" lvl="0" indent="0" algn="ctr" rtl="0">
              <a:lnSpc>
                <a:spcPct val="90000"/>
              </a:lnSpc>
              <a:spcBef>
                <a:spcPts val="1000"/>
              </a:spcBef>
              <a:spcAft>
                <a:spcPts val="0"/>
              </a:spcAft>
              <a:buClr>
                <a:schemeClr val="dk1"/>
              </a:buClr>
              <a:buSzPts val="2400"/>
              <a:buNone/>
            </a:pPr>
            <a:r>
              <a:rPr lang="en-GB" dirty="0">
                <a:solidFill>
                  <a:schemeClr val="dk1"/>
                </a:solidFill>
                <a:latin typeface="Calibri"/>
                <a:ea typeface="Calibri"/>
                <a:cs typeface="Calibri"/>
                <a:sym typeface="Calibri"/>
              </a:rPr>
              <a:t>Membership is available to students aged 14-19 at a cost of £10 a year. </a:t>
            </a:r>
            <a:endParaRPr dirty="0"/>
          </a:p>
        </p:txBody>
      </p:sp>
      <p:pic>
        <p:nvPicPr>
          <p:cNvPr id="125" name="Google Shape;125;p12"/>
          <p:cNvPicPr preferRelativeResize="0"/>
          <p:nvPr/>
        </p:nvPicPr>
        <p:blipFill rotWithShape="1">
          <a:blip r:embed="rId3">
            <a:alphaModFix/>
          </a:blip>
          <a:srcRect/>
          <a:stretch/>
        </p:blipFill>
        <p:spPr>
          <a:xfrm>
            <a:off x="1667575" y="464888"/>
            <a:ext cx="2415105" cy="724090"/>
          </a:xfrm>
          <a:prstGeom prst="rect">
            <a:avLst/>
          </a:prstGeom>
          <a:noFill/>
          <a:ln>
            <a:noFill/>
          </a:ln>
        </p:spPr>
      </p:pic>
      <p:pic>
        <p:nvPicPr>
          <p:cNvPr id="126" name="Google Shape;126;p12"/>
          <p:cNvPicPr preferRelativeResize="0"/>
          <p:nvPr/>
        </p:nvPicPr>
        <p:blipFill rotWithShape="1">
          <a:blip r:embed="rId4">
            <a:alphaModFix/>
          </a:blip>
          <a:srcRect/>
          <a:stretch/>
        </p:blipFill>
        <p:spPr>
          <a:xfrm>
            <a:off x="9690100" y="5880100"/>
            <a:ext cx="2501900" cy="9779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958</Words>
  <Application>Microsoft Office PowerPoint</Application>
  <PresentationFormat>Widescreen</PresentationFormat>
  <Paragraphs>112</Paragraphs>
  <Slides>12</Slides>
  <Notes>12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12</vt:i4>
      </vt:variant>
    </vt:vector>
  </HeadingPairs>
  <TitlesOfParts>
    <vt:vector size="16" baseType="lpstr">
      <vt:lpstr>Arial</vt:lpstr>
      <vt:lpstr>Calibri</vt:lpstr>
      <vt:lpstr>Office Theme</vt:lpstr>
      <vt:lpstr>Office Theme</vt:lpstr>
      <vt:lpstr>Biology Careers</vt:lpstr>
      <vt:lpstr>PowerPoint Presentation</vt:lpstr>
      <vt:lpstr>Biology courses</vt:lpstr>
      <vt:lpstr>Biomedical Scientist</vt:lpstr>
      <vt:lpstr>Biochemist </vt:lpstr>
      <vt:lpstr>Doctor</vt:lpstr>
      <vt:lpstr>Biology Teacher</vt:lpstr>
      <vt:lpstr>Marine Biologist</vt:lpstr>
      <vt:lpstr>Pharmacist</vt:lpstr>
      <vt:lpstr>Ecologist</vt:lpstr>
      <vt:lpstr>Work Experience</vt:lpstr>
      <vt:lpstr>BioNet- The Royal Society of Biology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 Kilgore</dc:creator>
  <cp:lastModifiedBy>R McCaughern</cp:lastModifiedBy>
  <cp:revision>1</cp:revision>
  <dcterms:created xsi:type="dcterms:W3CDTF">2021-09-16T08:55:34Z</dcterms:created>
  <dcterms:modified xsi:type="dcterms:W3CDTF">2026-09-02T14:04:42Z</dcterms:modified>
</cp:coreProperties>
</file>